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71" r:id="rId2"/>
    <p:sldId id="256" r:id="rId3"/>
    <p:sldId id="257" r:id="rId4"/>
    <p:sldId id="258" r:id="rId5"/>
    <p:sldId id="259" r:id="rId6"/>
    <p:sldId id="260" r:id="rId7"/>
    <p:sldId id="261" r:id="rId8"/>
    <p:sldId id="262" r:id="rId9"/>
    <p:sldId id="263" r:id="rId10"/>
    <p:sldId id="264" r:id="rId11"/>
    <p:sldId id="269" r:id="rId12"/>
    <p:sldId id="270" r:id="rId13"/>
    <p:sldId id="26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90CED-A5EF-4FD7-B4B8-0B06582C09B5}" v="1096" dt="2022-02-20T23:19:38.529"/>
    <p1510:client id="{AA10F651-B640-4791-B6C4-3DC5BA74496F}" v="148" dt="2022-02-20T23:18:41.580"/>
    <p1510:client id="{AD080D64-516D-71EB-8B06-A8C59124791B}" v="583" dt="2022-02-20T22:11:31.954"/>
  </p1510:revLst>
</p1510:revInfo>
</file>

<file path=ppt/tableStyles.xml><?xml version="1.0" encoding="utf-8"?>
<a:tblStyleLst xmlns:a="http://schemas.openxmlformats.org/drawingml/2006/main" def="{F9B31135-3F64-46FC-8A3E-EFB9DBA0CB45}">
  <a:tblStyle styleId="{F9B31135-3F64-46FC-8A3E-EFB9DBA0CB45}"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5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Adrian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45ec050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45ec050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Randy</a:t>
            </a:r>
            <a:endParaRPr/>
          </a:p>
        </p:txBody>
      </p:sp>
    </p:spTree>
    <p:extLst>
      <p:ext uri="{BB962C8B-B14F-4D97-AF65-F5344CB8AC3E}">
        <p14:creationId xmlns:p14="http://schemas.microsoft.com/office/powerpoint/2010/main" val="113971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45ec0504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45ec0504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lvl="0" indent="0" algn="l">
              <a:spcBef>
                <a:spcPts val="0"/>
              </a:spcBef>
              <a:spcAft>
                <a:spcPts val="0"/>
              </a:spcAft>
              <a:buNone/>
            </a:pPr>
            <a:endParaRPr/>
          </a:p>
          <a:p>
            <a:pPr marL="0" indent="0">
              <a:buNone/>
            </a:pPr>
            <a:r>
              <a:rPr lang="en-US"/>
              <a:t>1. Tackle the issue of scarce information found on the documentation, we had to expand our attention to the functionality of other autonomous driving systems and understand Apollo’s inner structure by referencing other systems. It is important to note that many autonomous systems share similar modules and components and hence, the scope of our investigation was enlarged.</a:t>
            </a:r>
          </a:p>
          <a:p>
            <a:pPr marL="0" indent="0">
              <a:buNone/>
            </a:pPr>
            <a:br>
              <a:rPr lang="en-US"/>
            </a:br>
            <a:r>
              <a:rPr lang="en-US"/>
              <a:t>2. We also discovered that not all stakeholders would be able to understand the functionality of the system, not to mention the inner subsystems and how the components would aid the user. It was crucial that the conceptual architecture documented was straightforward and understandable by all stakeholders, including users and marketers alike.</a:t>
            </a:r>
          </a:p>
          <a:p>
            <a:pPr marL="0" indent="0">
              <a:buNone/>
            </a:pPr>
            <a:endParaRPr lang="en-US"/>
          </a:p>
          <a:p>
            <a:pPr marL="0" indent="0">
              <a:buNone/>
            </a:pPr>
            <a:r>
              <a:rPr lang="en-US"/>
              <a:t>3. By synthesizing the abstract information, it allowed us to identify and elaborate on how each of the proposed architectures would benefit the system as well as the stakeholders’ requirements. </a:t>
            </a:r>
          </a:p>
          <a:p>
            <a:pPr marL="0" indent="0">
              <a:buNone/>
            </a:pPr>
            <a:br>
              <a:rPr lang="en-US"/>
            </a:br>
            <a:endParaRPr lang="en-US"/>
          </a:p>
        </p:txBody>
      </p:sp>
    </p:spTree>
    <p:extLst>
      <p:ext uri="{BB962C8B-B14F-4D97-AF65-F5344CB8AC3E}">
        <p14:creationId xmlns:p14="http://schemas.microsoft.com/office/powerpoint/2010/main" val="170850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34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23348a2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23348a2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45ec050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45ec050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23348a20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23348a20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158750" indent="0">
              <a:spcBef>
                <a:spcPts val="1000"/>
              </a:spcBef>
              <a:buNone/>
            </a:pPr>
            <a:endParaRPr lang="en-US" sz="1800"/>
          </a:p>
          <a:p>
            <a:pPr marL="158750" indent="0">
              <a:spcBef>
                <a:spcPts val="1000"/>
              </a:spcBef>
              <a:buNone/>
            </a:pPr>
            <a:r>
              <a:rPr lang="en-US" sz="1800"/>
              <a:t>Here are some NFRs that we discovered from the architecture and how each architecture would generate benefits and drawbacks from them.</a:t>
            </a:r>
            <a:endParaRPr lang="en-US" sz="1800" b="0">
              <a:effectLst/>
            </a:endParaRPr>
          </a:p>
          <a:p>
            <a:pPr marL="158750" indent="0">
              <a:buNone/>
            </a:pPr>
            <a:br>
              <a:rPr lang="en-US"/>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23348a2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23348a2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23348a20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23348a20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23348a2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23348a2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indent="0">
              <a:buNone/>
            </a:pPr>
            <a:r>
              <a:rPr lang="en-US"/>
              <a:t>- Found under Apollo’s layered architectural style, the cloud tier depicts a client-server style architecture. As the diagram for the conceptual architecture suggests, the cloud tier of components governs the interflow of data from software to hardware tiers as the cloud tier serves as a communication medium between the car’s software navigation subsystem and hardware monitoring subsystem.</a:t>
            </a:r>
          </a:p>
          <a:p>
            <a:pPr marL="0" indent="0">
              <a:buNone/>
            </a:pPr>
            <a:endParaRPr lang="en-US"/>
          </a:p>
          <a:p>
            <a:pPr marL="0" indent="0">
              <a:buNone/>
            </a:pPr>
            <a:r>
              <a:rPr lang="en-US"/>
              <a:t>- In this use case, components consist of the client, which is the car’s software, and the server, which is the Cloud Service Platform offered by the Apollo Open Platform. Both components are connected via the network.</a:t>
            </a:r>
          </a:p>
          <a:p>
            <a:pPr marL="0" indent="0">
              <a:buNone/>
            </a:pPr>
            <a:endParaRPr lang="en-US"/>
          </a:p>
          <a:p>
            <a:pPr marL="0" indent="0">
              <a:buNone/>
            </a:pPr>
            <a:r>
              <a:rPr lang="en-US"/>
              <a:t>- The benefits of this style can be seen satisfying the NFRs regarding the system.</a:t>
            </a:r>
          </a:p>
          <a:p>
            <a:pPr marL="0" indent="0">
              <a:buNone/>
            </a:pPr>
            <a:endParaRPr lang="en-US"/>
          </a:p>
          <a:p>
            <a:pPr marL="0" indent="0">
              <a:buNone/>
            </a:pPr>
            <a:r>
              <a:rPr lang="en-US"/>
              <a:t>- Starting with reliability, the hardware components are evaluated concurrently as the Cloud Service Platform refreshes its system status. In case of a bug or hardware failure, the issue is detected and reported through the network to the server. </a:t>
            </a:r>
          </a:p>
          <a:p>
            <a:pPr marL="0" indent="0">
              <a:buNone/>
            </a:pPr>
            <a:endParaRPr lang="en-US"/>
          </a:p>
          <a:p>
            <a:pPr marL="0" indent="0">
              <a:buNone/>
            </a:pPr>
            <a:r>
              <a:rPr lang="en-US"/>
              <a:t>- By also taking advantage of the scalability of the cloud server, maintenance and updates can be done with little to no cost.</a:t>
            </a:r>
          </a:p>
          <a:p>
            <a:pPr marL="0" indent="0">
              <a:buNone/>
            </a:pPr>
            <a:endParaRPr lang="en-US"/>
          </a:p>
          <a:p>
            <a:pPr marL="0" indent="0">
              <a:buNone/>
            </a:pPr>
            <a:r>
              <a:rPr lang="en-US"/>
              <a:t>- However, liabilities have also been found. Mainly, the issues are dependent of network performance as the client components communicate with the server. Peaks and influxes may also pose a challenge when more clients are simulating or downloading map updates. Hence, limited reception and delays may question the availability of the system, (whether if it is always up and running or experiences chokes)</a:t>
            </a:r>
          </a:p>
          <a:p>
            <a:pPr marL="0" indent="0">
              <a:buNone/>
            </a:pPr>
            <a:endParaRPr lang="en-US"/>
          </a:p>
          <a:p>
            <a:pPr marL="0" indent="0">
              <a:buNone/>
            </a:pPr>
            <a:r>
              <a:rPr lang="en-US"/>
              <a:t>- Nevertheless, considering that if the map engine only requests for simulation and is updated periodically, the concurrent process of interacting with server-side and client-side components can be maintained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23348a20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23348a20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indent="0">
              <a:buNone/>
            </a:pPr>
            <a:r>
              <a:rPr lang="en-US"/>
              <a:t>- From the open documentation of all versions of the Apollo software, an underlying and evident pipe-and-filter architecture has also been observed.</a:t>
            </a:r>
          </a:p>
          <a:p>
            <a:pPr marL="0" indent="0">
              <a:buNone/>
            </a:pPr>
            <a:endParaRPr lang="en-US"/>
          </a:p>
          <a:p>
            <a:pPr marL="0" indent="0">
              <a:buNone/>
            </a:pPr>
            <a:r>
              <a:rPr lang="en-US"/>
              <a:t>-This architecture encases numerous components, but it can be boiled down to 4 major components: Perception, Prediction, Planning, and Control. These components determine how the automated car's input devices react with the surroundings and allow the Real time operating system to process information. </a:t>
            </a:r>
          </a:p>
          <a:p>
            <a:pPr marL="0" indent="0">
              <a:buNone/>
            </a:pPr>
            <a:endParaRPr lang="en-US"/>
          </a:p>
          <a:p>
            <a:pPr marL="0" indent="0">
              <a:buNone/>
            </a:pPr>
            <a:r>
              <a:rPr lang="en-US"/>
              <a:t>- Hence, such an architecture allows the enormous flow of data from one segment to another through “pipes” to initiate courses of actions.</a:t>
            </a:r>
          </a:p>
          <a:p>
            <a:pPr marL="0" indent="0">
              <a:buNone/>
            </a:pPr>
            <a:endParaRPr lang="en-US"/>
          </a:p>
          <a:p>
            <a:pPr marL="0" indent="0">
              <a:buNone/>
            </a:pPr>
            <a:r>
              <a:rPr lang="en-US"/>
              <a:t>- Going with this architecture style also brings benefits from the four components: </a:t>
            </a:r>
          </a:p>
          <a:p>
            <a:pPr marL="171450" indent="-171450"/>
            <a:r>
              <a:rPr lang="en-US" u="sng"/>
              <a:t>Perception</a:t>
            </a:r>
            <a:r>
              <a:rPr lang="en-US"/>
              <a:t>: It helps in identifying different perception tasks such as classification, detection, segmentation, and learning convolutional neural networks.</a:t>
            </a:r>
          </a:p>
          <a:p>
            <a:pPr marL="171450" indent="-171450"/>
            <a:r>
              <a:rPr lang="en-US" u="sng"/>
              <a:t>Prediction</a:t>
            </a:r>
            <a:r>
              <a:rPr lang="en-US"/>
              <a:t>: It helps the system to study different ways to predict how other vehicles or pedestrians might move in front of the car.</a:t>
            </a:r>
          </a:p>
          <a:p>
            <a:pPr marL="171450" indent="-171450"/>
            <a:r>
              <a:rPr lang="en-US" u="sng"/>
              <a:t>Planning</a:t>
            </a:r>
            <a:r>
              <a:rPr lang="en-US"/>
              <a:t>: It helps in identifying several different approaches which Apollo uses to develop trajectories for autonomous vehicles.</a:t>
            </a:r>
          </a:p>
          <a:p>
            <a:pPr marL="171450" indent="-171450"/>
            <a:r>
              <a:rPr lang="en-US" u="sng"/>
              <a:t>Control</a:t>
            </a:r>
            <a:r>
              <a:rPr lang="en-US"/>
              <a:t>: As the name suggests, it assists the RTOS for steering the car, throttle responses, and brakes to execute the planned trajectory.</a:t>
            </a:r>
          </a:p>
          <a:p>
            <a:pPr marL="171450" indent="-171450"/>
            <a:endParaRPr lang="en-US"/>
          </a:p>
          <a:p>
            <a:pPr marL="0" indent="0">
              <a:buNone/>
            </a:pPr>
            <a:r>
              <a:rPr lang="en-US"/>
              <a:t>- To maintain the system, the localization subcomponent also plays a vital role. The general responsibility of this component is to provide information to the aforementioned components about the vehicles' physical location. Using a paired combination of </a:t>
            </a:r>
            <a:r>
              <a:rPr lang="en-US" err="1"/>
              <a:t>realtime</a:t>
            </a:r>
            <a:r>
              <a:rPr lang="en-US"/>
              <a:t> kinematic based method and inertial measurement, as well as utilizing LiDAR measurements, these methods allow the system to pinpoint the location.</a:t>
            </a:r>
          </a:p>
          <a:p>
            <a:pPr marL="0" indent="0">
              <a:buNone/>
            </a:pPr>
            <a:endParaRPr lang="en-US"/>
          </a:p>
          <a:p>
            <a:pPr marL="0" indent="0">
              <a:buNone/>
            </a:pPr>
            <a:r>
              <a:rPr lang="en-US"/>
              <a:t>- Overall, this systems takes advantage of reusability and ease of maintainability as the system can be made to be more precise, responsive, and updated computationally, which is something the architecture style is known for its ability to make enhancements to the existing system.</a:t>
            </a:r>
          </a:p>
          <a:p>
            <a:pPr marL="0" indent="0">
              <a:buNone/>
            </a:pPr>
            <a:br>
              <a:rPr lang="en-US"/>
            </a:b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45ec050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45ec050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6D0B-495E-4181-9D83-EA0290E65C07}"/>
              </a:ext>
            </a:extLst>
          </p:cNvPr>
          <p:cNvSpPr>
            <a:spLocks noGrp="1"/>
          </p:cNvSpPr>
          <p:nvPr>
            <p:ph type="title"/>
          </p:nvPr>
        </p:nvSpPr>
        <p:spPr>
          <a:xfrm>
            <a:off x="311700" y="1864300"/>
            <a:ext cx="8520600" cy="572700"/>
          </a:xfrm>
        </p:spPr>
        <p:txBody>
          <a:bodyPr>
            <a:normAutofit fontScale="90000"/>
          </a:bodyPr>
          <a:lstStyle/>
          <a:p>
            <a:pPr marL="0" lvl="0" indent="0" algn="ctr" rtl="0">
              <a:spcBef>
                <a:spcPts val="0"/>
              </a:spcBef>
              <a:spcAft>
                <a:spcPts val="0"/>
              </a:spcAft>
              <a:buNone/>
            </a:pPr>
            <a:r>
              <a:rPr lang="en-US" sz="2800">
                <a:solidFill>
                  <a:schemeClr val="bg1"/>
                </a:solidFill>
                <a:latin typeface="Montserrat SemiBold" panose="00000700000000000000" pitchFamily="2" charset="0"/>
              </a:rPr>
              <a:t>Video URL</a:t>
            </a:r>
            <a:endParaRPr lang="en-US">
              <a:solidFill>
                <a:schemeClr val="bg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8565284C-6F59-444B-AB5E-173B7067D4F8}"/>
              </a:ext>
            </a:extLst>
          </p:cNvPr>
          <p:cNvSpPr>
            <a:spLocks noGrp="1"/>
          </p:cNvSpPr>
          <p:nvPr>
            <p:ph type="body" idx="1"/>
          </p:nvPr>
        </p:nvSpPr>
        <p:spPr>
          <a:xfrm>
            <a:off x="311700" y="2571750"/>
            <a:ext cx="8520600" cy="572700"/>
          </a:xfrm>
        </p:spPr>
        <p:txBody>
          <a:bodyPr>
            <a:normAutofit fontScale="62500" lnSpcReduction="20000"/>
          </a:bodyPr>
          <a:lstStyle/>
          <a:p>
            <a:pPr marL="114300" indent="0" algn="ctr">
              <a:buNone/>
            </a:pPr>
            <a:r>
              <a:rPr lang="en-US">
                <a:solidFill>
                  <a:schemeClr val="bg1"/>
                </a:solidFill>
              </a:rPr>
              <a:t>https://queensuca-my.sharepoint.com/:v:/g/personal/18rjb10_queensu_ca/EXVbMC9DQ65CrBLlvqQbL80BYBTFiLazECDglQJi_eRttQ?e=CXNowD</a:t>
            </a:r>
            <a:endParaRPr lang="en-US" dirty="0">
              <a:solidFill>
                <a:schemeClr val="bg1"/>
              </a:solidFill>
            </a:endParaRPr>
          </a:p>
        </p:txBody>
      </p:sp>
    </p:spTree>
    <p:extLst>
      <p:ext uri="{BB962C8B-B14F-4D97-AF65-F5344CB8AC3E}">
        <p14:creationId xmlns:p14="http://schemas.microsoft.com/office/powerpoint/2010/main" val="416580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solidFill>
                  <a:schemeClr val="bg1"/>
                </a:solidFill>
                <a:latin typeface="Montserrat SemiBold" panose="00000700000000000000" pitchFamily="2" charset="0"/>
              </a:rPr>
              <a:t>Use cases</a:t>
            </a:r>
          </a:p>
        </p:txBody>
      </p:sp>
      <p:sp>
        <p:nvSpPr>
          <p:cNvPr id="107" name="Google Shape;107;p21"/>
          <p:cNvSpPr txBox="1">
            <a:spLocks noGrp="1"/>
          </p:cNvSpPr>
          <p:nvPr>
            <p:ph type="body" idx="1"/>
          </p:nvPr>
        </p:nvSpPr>
        <p:spPr>
          <a:xfrm>
            <a:off x="311700" y="1012296"/>
            <a:ext cx="8520600" cy="3416400"/>
          </a:xfrm>
          <a:prstGeom prst="rect">
            <a:avLst/>
          </a:prstGeom>
        </p:spPr>
        <p:txBody>
          <a:bodyPr spcFirstLastPara="1" wrap="square" lIns="91425" tIns="91425" rIns="91425" bIns="91425" anchor="t" anchorCtr="0">
            <a:normAutofit/>
          </a:bodyPr>
          <a:lstStyle/>
          <a:p>
            <a:pPr marL="0" indent="0" algn="ctr">
              <a:spcAft>
                <a:spcPts val="1200"/>
              </a:spcAft>
              <a:buClr>
                <a:schemeClr val="bg1"/>
              </a:buClr>
              <a:buNone/>
            </a:pPr>
            <a:r>
              <a:rPr lang="en-CA">
                <a:solidFill>
                  <a:schemeClr val="bg1"/>
                </a:solidFill>
                <a:latin typeface="Montserrat SemiBold"/>
              </a:rPr>
              <a:t>1. Obstacles ahead and emergency braking</a:t>
            </a:r>
          </a:p>
          <a:p>
            <a:pPr marL="0" indent="0" algn="ctr">
              <a:lnSpc>
                <a:spcPct val="114999"/>
              </a:lnSpc>
              <a:spcAft>
                <a:spcPts val="1200"/>
              </a:spcAft>
              <a:buNone/>
            </a:pPr>
            <a:endParaRPr lang="en-CA">
              <a:solidFill>
                <a:schemeClr val="bg1"/>
              </a:solidFill>
              <a:latin typeface="Montserrat SemiBold" panose="00000700000000000000" pitchFamily="2" charset="0"/>
            </a:endParaRPr>
          </a:p>
        </p:txBody>
      </p:sp>
      <p:pic>
        <p:nvPicPr>
          <p:cNvPr id="5" name="Picture 2">
            <a:extLst>
              <a:ext uri="{FF2B5EF4-FFF2-40B4-BE49-F238E27FC236}">
                <a16:creationId xmlns:a16="http://schemas.microsoft.com/office/drawing/2014/main" id="{3A7C6350-46DD-4C0C-B9F5-D894ED713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285" y="1595923"/>
            <a:ext cx="5385394" cy="3102551"/>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386E7C19-499B-4FF2-B9E8-5694EDBAC1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solidFill>
                  <a:schemeClr val="bg1"/>
                </a:solidFill>
                <a:latin typeface="Montserrat SemiBold" panose="00000700000000000000" pitchFamily="2" charset="0"/>
              </a:rPr>
              <a:t>Use cases</a:t>
            </a:r>
          </a:p>
        </p:txBody>
      </p:sp>
      <p:sp>
        <p:nvSpPr>
          <p:cNvPr id="107" name="Google Shape;107;p21"/>
          <p:cNvSpPr txBox="1">
            <a:spLocks noGrp="1"/>
          </p:cNvSpPr>
          <p:nvPr>
            <p:ph type="body" idx="1"/>
          </p:nvPr>
        </p:nvSpPr>
        <p:spPr>
          <a:xfrm>
            <a:off x="311700" y="1012296"/>
            <a:ext cx="8520600" cy="3416400"/>
          </a:xfrm>
          <a:prstGeom prst="rect">
            <a:avLst/>
          </a:prstGeom>
        </p:spPr>
        <p:txBody>
          <a:bodyPr spcFirstLastPara="1" wrap="square" lIns="91425" tIns="91425" rIns="91425" bIns="91425" anchor="t" anchorCtr="0">
            <a:normAutofit/>
          </a:bodyPr>
          <a:lstStyle/>
          <a:p>
            <a:pPr marL="0" indent="0" algn="ctr">
              <a:lnSpc>
                <a:spcPct val="114999"/>
              </a:lnSpc>
              <a:spcAft>
                <a:spcPts val="1200"/>
              </a:spcAft>
              <a:buNone/>
            </a:pPr>
            <a:r>
              <a:rPr lang="en-CA">
                <a:solidFill>
                  <a:schemeClr val="bg1"/>
                </a:solidFill>
                <a:latin typeface="Montserrat SemiBold"/>
              </a:rPr>
              <a:t>2. Speed control on a highway</a:t>
            </a:r>
            <a:endParaRPr lang="en-US">
              <a:solidFill>
                <a:schemeClr val="bg1"/>
              </a:solidFill>
            </a:endParaRPr>
          </a:p>
        </p:txBody>
      </p:sp>
      <p:pic>
        <p:nvPicPr>
          <p:cNvPr id="2" name="Picture 2" descr="Diagram&#10;&#10;Description automatically generated">
            <a:extLst>
              <a:ext uri="{FF2B5EF4-FFF2-40B4-BE49-F238E27FC236}">
                <a16:creationId xmlns:a16="http://schemas.microsoft.com/office/drawing/2014/main" id="{F950A9DC-236E-46F4-A2D1-243C742FF0D1}"/>
              </a:ext>
            </a:extLst>
          </p:cNvPr>
          <p:cNvPicPr>
            <a:picLocks noChangeAspect="1"/>
          </p:cNvPicPr>
          <p:nvPr/>
        </p:nvPicPr>
        <p:blipFill>
          <a:blip r:embed="rId5"/>
          <a:stretch>
            <a:fillRect/>
          </a:stretch>
        </p:blipFill>
        <p:spPr>
          <a:xfrm>
            <a:off x="1888285" y="1595527"/>
            <a:ext cx="5367428" cy="3278757"/>
          </a:xfrm>
          <a:prstGeom prst="rect">
            <a:avLst/>
          </a:prstGeom>
        </p:spPr>
      </p:pic>
      <p:pic>
        <p:nvPicPr>
          <p:cNvPr id="3" name="Recorded Sound">
            <a:hlinkClick r:id="" action="ppaction://media"/>
            <a:extLst>
              <a:ext uri="{FF2B5EF4-FFF2-40B4-BE49-F238E27FC236}">
                <a16:creationId xmlns:a16="http://schemas.microsoft.com/office/drawing/2014/main" id="{54A67E7F-7361-461E-8C24-6AC78902D2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extLst>
      <p:ext uri="{BB962C8B-B14F-4D97-AF65-F5344CB8AC3E}">
        <p14:creationId xmlns:p14="http://schemas.microsoft.com/office/powerpoint/2010/main" val="15083081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olidFill>
                  <a:schemeClr val="bg1"/>
                </a:solidFill>
                <a:latin typeface="Montserrat SemiBold" panose="00000700000000000000" pitchFamily="2" charset="0"/>
              </a:rPr>
              <a:t>Lessons learned</a:t>
            </a:r>
          </a:p>
        </p:txBody>
      </p:sp>
      <p:sp>
        <p:nvSpPr>
          <p:cNvPr id="113" name="Google Shape;113;p22"/>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lnSpc>
                <a:spcPct val="114999"/>
              </a:lnSpc>
              <a:spcAft>
                <a:spcPts val="1200"/>
              </a:spcAft>
              <a:buClr>
                <a:schemeClr val="bg1"/>
              </a:buClr>
            </a:pPr>
            <a:r>
              <a:rPr lang="en-US">
                <a:solidFill>
                  <a:schemeClr val="bg1"/>
                </a:solidFill>
                <a:latin typeface="Montserrat SemiBold"/>
              </a:rPr>
              <a:t>Expand attention to the functionality of other systems</a:t>
            </a:r>
            <a:endParaRPr lang="en-US">
              <a:solidFill>
                <a:schemeClr val="bg1"/>
              </a:solidFill>
            </a:endParaRPr>
          </a:p>
          <a:p>
            <a:pPr marL="342900">
              <a:lnSpc>
                <a:spcPct val="114999"/>
              </a:lnSpc>
              <a:spcAft>
                <a:spcPts val="1200"/>
              </a:spcAft>
              <a:buClr>
                <a:schemeClr val="bg1"/>
              </a:buClr>
            </a:pPr>
            <a:r>
              <a:rPr lang="en-US">
                <a:solidFill>
                  <a:schemeClr val="bg1"/>
                </a:solidFill>
                <a:latin typeface="Montserrat SemiBold"/>
              </a:rPr>
              <a:t>Referencing architectures</a:t>
            </a:r>
          </a:p>
          <a:p>
            <a:pPr marL="342900">
              <a:lnSpc>
                <a:spcPct val="114999"/>
              </a:lnSpc>
              <a:spcAft>
                <a:spcPts val="1200"/>
              </a:spcAft>
              <a:buClr>
                <a:schemeClr val="bg1"/>
              </a:buClr>
            </a:pPr>
            <a:r>
              <a:rPr lang="en-US">
                <a:solidFill>
                  <a:schemeClr val="bg1"/>
                </a:solidFill>
                <a:latin typeface="Montserrat SemiBold"/>
              </a:rPr>
              <a:t>Considering for different stakeholders with who bear different objectives</a:t>
            </a:r>
          </a:p>
          <a:p>
            <a:pPr marL="342900">
              <a:lnSpc>
                <a:spcPct val="114999"/>
              </a:lnSpc>
              <a:spcAft>
                <a:spcPts val="1200"/>
              </a:spcAft>
              <a:buClr>
                <a:schemeClr val="bg1"/>
              </a:buClr>
            </a:pPr>
            <a:r>
              <a:rPr lang="en-US">
                <a:solidFill>
                  <a:schemeClr val="bg1"/>
                </a:solidFill>
                <a:latin typeface="Montserrat SemiBold"/>
              </a:rPr>
              <a:t>Synthesize abstract information</a:t>
            </a:r>
          </a:p>
        </p:txBody>
      </p:sp>
      <p:pic>
        <p:nvPicPr>
          <p:cNvPr id="2" name="slide 11">
            <a:hlinkClick r:id="" action="ppaction://media"/>
            <a:extLst>
              <a:ext uri="{FF2B5EF4-FFF2-40B4-BE49-F238E27FC236}">
                <a16:creationId xmlns:a16="http://schemas.microsoft.com/office/drawing/2014/main" id="{5CB1D257-674D-427A-8896-961499D3FA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0" y="4533900"/>
            <a:ext cx="609600" cy="609600"/>
          </a:xfrm>
          <a:prstGeom prst="rect">
            <a:avLst/>
          </a:prstGeom>
        </p:spPr>
      </p:pic>
    </p:spTree>
    <p:extLst>
      <p:ext uri="{BB962C8B-B14F-4D97-AF65-F5344CB8AC3E}">
        <p14:creationId xmlns:p14="http://schemas.microsoft.com/office/powerpoint/2010/main" val="17997955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7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17791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bg1"/>
                </a:solidFill>
                <a:latin typeface="Montserrat SemiBold" panose="00000700000000000000" pitchFamily="2" charset="0"/>
              </a:rPr>
              <a:t>-Thank you-</a:t>
            </a:r>
          </a:p>
        </p:txBody>
      </p:sp>
      <p:pic>
        <p:nvPicPr>
          <p:cNvPr id="1030" name="Picture 6" descr="Happy Pink Monster Folder Icon, PNG ClipArt Image | IconBug.com">
            <a:extLst>
              <a:ext uri="{FF2B5EF4-FFF2-40B4-BE49-F238E27FC236}">
                <a16:creationId xmlns:a16="http://schemas.microsoft.com/office/drawing/2014/main" id="{BFCDF8FC-757B-41F3-8927-5188D72DE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977" y="2637813"/>
            <a:ext cx="978046" cy="978046"/>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s 12">
            <a:hlinkClick r:id="" action="ppaction://media"/>
            <a:extLst>
              <a:ext uri="{FF2B5EF4-FFF2-40B4-BE49-F238E27FC236}">
                <a16:creationId xmlns:a16="http://schemas.microsoft.com/office/drawing/2014/main" id="{4565F028-A16F-49FD-86F3-6160801375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extLst>
      <p:ext uri="{BB962C8B-B14F-4D97-AF65-F5344CB8AC3E}">
        <p14:creationId xmlns:p14="http://schemas.microsoft.com/office/powerpoint/2010/main" val="137704126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618561"/>
            <a:ext cx="8520600" cy="137630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CA">
                <a:solidFill>
                  <a:schemeClr val="bg1"/>
                </a:solidFill>
                <a:latin typeface="Montserrat SemiBold" panose="00000700000000000000" pitchFamily="2" charset="0"/>
              </a:rPr>
              <a:t>Artemis</a:t>
            </a:r>
          </a:p>
        </p:txBody>
      </p:sp>
      <p:sp>
        <p:nvSpPr>
          <p:cNvPr id="55" name="Google Shape;55;p13"/>
          <p:cNvSpPr txBox="1">
            <a:spLocks noGrp="1"/>
          </p:cNvSpPr>
          <p:nvPr>
            <p:ph type="subTitle" idx="1"/>
          </p:nvPr>
        </p:nvSpPr>
        <p:spPr>
          <a:xfrm>
            <a:off x="311700" y="1881070"/>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sz="5200">
                <a:solidFill>
                  <a:schemeClr val="bg1"/>
                </a:solidFill>
                <a:latin typeface="Montserrat SemiBold" panose="00000700000000000000" pitchFamily="2" charset="0"/>
              </a:rPr>
              <a:t>CISC-322 Group 14</a:t>
            </a:r>
            <a:endParaRPr>
              <a:solidFill>
                <a:schemeClr val="bg1"/>
              </a:solidFill>
              <a:latin typeface="Montserrat SemiBold" panose="00000700000000000000" pitchFamily="2" charset="0"/>
            </a:endParaRPr>
          </a:p>
        </p:txBody>
      </p:sp>
      <p:graphicFrame>
        <p:nvGraphicFramePr>
          <p:cNvPr id="56" name="Google Shape;56;p13"/>
          <p:cNvGraphicFramePr/>
          <p:nvPr>
            <p:extLst>
              <p:ext uri="{D42A27DB-BD31-4B8C-83A1-F6EECF244321}">
                <p14:modId xmlns:p14="http://schemas.microsoft.com/office/powerpoint/2010/main" val="42361793"/>
              </p:ext>
            </p:extLst>
          </p:nvPr>
        </p:nvGraphicFramePr>
        <p:xfrm>
          <a:off x="2508874" y="2713651"/>
          <a:ext cx="4379750" cy="1894250"/>
        </p:xfrm>
        <a:graphic>
          <a:graphicData uri="http://schemas.openxmlformats.org/drawingml/2006/table">
            <a:tbl>
              <a:tblPr>
                <a:tableStyleId>{9D7B26C5-4107-4FEC-AEDC-1716B250A1EF}</a:tableStyleId>
              </a:tblPr>
              <a:tblGrid>
                <a:gridCol w="2189875">
                  <a:extLst>
                    <a:ext uri="{9D8B030D-6E8A-4147-A177-3AD203B41FA5}">
                      <a16:colId xmlns:a16="http://schemas.microsoft.com/office/drawing/2014/main" val="20000"/>
                    </a:ext>
                  </a:extLst>
                </a:gridCol>
                <a:gridCol w="2189875">
                  <a:extLst>
                    <a:ext uri="{9D8B030D-6E8A-4147-A177-3AD203B41FA5}">
                      <a16:colId xmlns:a16="http://schemas.microsoft.com/office/drawing/2014/main" val="20001"/>
                    </a:ext>
                  </a:extLst>
                </a:gridCol>
              </a:tblGrid>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Adrian Chu*</a:t>
                      </a:r>
                      <a:endParaRPr>
                        <a:solidFill>
                          <a:schemeClr val="bg1"/>
                        </a:solidFill>
                        <a:latin typeface="Montserrat SemiBold" panose="00000700000000000000" pitchFamily="2" charset="0"/>
                      </a:endParaRPr>
                    </a:p>
                  </a:txBody>
                  <a:tcPr marL="63500" marR="63500" marT="63500" marB="63500">
                    <a:lnL>
                      <a:noFill/>
                    </a:lnL>
                    <a:lnR>
                      <a:noFill/>
                    </a:lnR>
                    <a:lnT w="12700" cmpd="sng">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18anhc@queensu.ca</a:t>
                      </a:r>
                      <a:endParaRPr>
                        <a:solidFill>
                          <a:schemeClr val="bg1"/>
                        </a:solidFill>
                        <a:latin typeface="Montserrat SemiBold" panose="00000700000000000000" pitchFamily="2" charset="0"/>
                      </a:endParaRPr>
                    </a:p>
                  </a:txBody>
                  <a:tcPr marL="63500" marR="63500" marT="63500" marB="6350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Alex Baldassare</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18cab16@queensu.ca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Randy Bornstein*</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18rjb10@queensu.ca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Jake Halay**</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15jmh9@queensu.ca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Kashish Khandelwal</a:t>
                      </a:r>
                      <a:endParaRPr>
                        <a:solidFill>
                          <a:schemeClr val="bg1"/>
                        </a:solidFill>
                        <a:latin typeface="Montserrat SemiBold" panose="00000700000000000000" pitchFamily="2" charset="0"/>
                      </a:endParaRPr>
                    </a:p>
                  </a:txBody>
                  <a:tcPr marL="63500" marR="63500" marT="63500" marB="63500">
                    <a:lnL>
                      <a:noFill/>
                    </a:lnL>
                    <a:lnR>
                      <a:noFill/>
                    </a:lnR>
                    <a:lnT>
                      <a:noFill/>
                    </a:lnT>
                    <a:lnB w="12700" cmpd="sng">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20kmk3@queensu.ca</a:t>
                      </a:r>
                      <a:endParaRPr>
                        <a:solidFill>
                          <a:schemeClr val="bg1"/>
                        </a:solidFill>
                        <a:latin typeface="Montserrat SemiBold" panose="00000700000000000000" pitchFamily="2" charset="0"/>
                      </a:endParaRPr>
                    </a:p>
                  </a:txBody>
                  <a:tcPr marL="63500" marR="63500" marT="63500" marB="6350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pic>
        <p:nvPicPr>
          <p:cNvPr id="57" name="Google Shape;57;p13"/>
          <p:cNvPicPr preferRelativeResize="0"/>
          <p:nvPr/>
        </p:nvPicPr>
        <p:blipFill>
          <a:blip r:embed="rId5">
            <a:alphaModFix/>
            <a:extLst>
              <a:ext uri="{BEBA8EAE-BF5A-486C-A8C5-ECC9F3942E4B}">
                <a14:imgProps xmlns:a14="http://schemas.microsoft.com/office/drawing/2010/main">
                  <a14:imgLayer r:embed="rId6">
                    <a14:imgEffect>
                      <a14:backgroundRemoval t="10000" b="90000" l="10000" r="90000">
                        <a14:foregroundMark x1="26786" y1="55357" x2="26786" y2="55357"/>
                        <a14:foregroundMark x1="64286" y1="51071" x2="64286" y2="51071"/>
                        <a14:foregroundMark x1="68929" y1="50714" x2="68929" y2="50714"/>
                        <a14:foregroundMark x1="73929" y1="51071" x2="73929" y2="51071"/>
                      </a14:backgroundRemoval>
                    </a14:imgEffect>
                  </a14:imgLayer>
                </a14:imgProps>
              </a:ext>
            </a:extLst>
          </a:blip>
          <a:stretch>
            <a:fillRect/>
          </a:stretch>
        </p:blipFill>
        <p:spPr>
          <a:xfrm>
            <a:off x="7603958" y="-562760"/>
            <a:ext cx="1685777" cy="1657878"/>
          </a:xfrm>
          <a:prstGeom prst="rect">
            <a:avLst/>
          </a:prstGeom>
          <a:noFill/>
          <a:ln>
            <a:noFill/>
          </a:ln>
        </p:spPr>
      </p:pic>
      <p:sp>
        <p:nvSpPr>
          <p:cNvPr id="2" name="TextBox 1">
            <a:extLst>
              <a:ext uri="{FF2B5EF4-FFF2-40B4-BE49-F238E27FC236}">
                <a16:creationId xmlns:a16="http://schemas.microsoft.com/office/drawing/2014/main" id="{B2A4E42F-D62F-4F3B-9E2A-707E15698F01}"/>
              </a:ext>
            </a:extLst>
          </p:cNvPr>
          <p:cNvSpPr txBox="1"/>
          <p:nvPr/>
        </p:nvSpPr>
        <p:spPr>
          <a:xfrm>
            <a:off x="2508873" y="4607901"/>
            <a:ext cx="4379750" cy="253916"/>
          </a:xfrm>
          <a:prstGeom prst="rect">
            <a:avLst/>
          </a:prstGeom>
          <a:noFill/>
        </p:spPr>
        <p:txBody>
          <a:bodyPr wrap="square" rtlCol="0">
            <a:spAutoFit/>
          </a:bodyPr>
          <a:lstStyle/>
          <a:p>
            <a:pPr algn="ctr"/>
            <a:r>
              <a:rPr lang="en-CA" sz="1050">
                <a:solidFill>
                  <a:schemeClr val="bg1"/>
                </a:solidFill>
                <a:latin typeface="Montserrat SemiBold" panose="00000700000000000000" pitchFamily="2" charset="0"/>
              </a:rPr>
              <a:t>*Presenters **Group Leader  </a:t>
            </a:r>
          </a:p>
        </p:txBody>
      </p:sp>
      <p:pic>
        <p:nvPicPr>
          <p:cNvPr id="3" name="slide 1">
            <a:hlinkClick r:id="" action="ppaction://media"/>
            <a:extLst>
              <a:ext uri="{FF2B5EF4-FFF2-40B4-BE49-F238E27FC236}">
                <a16:creationId xmlns:a16="http://schemas.microsoft.com/office/drawing/2014/main" id="{4348AE4A-C741-4945-B8B1-751970AF74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0" y="1426802"/>
            <a:ext cx="4020930" cy="114494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bg1"/>
                </a:solidFill>
                <a:latin typeface="Montserrat SemiBold" panose="00000700000000000000" pitchFamily="2" charset="0"/>
              </a:rPr>
              <a:t>Conceptual Architecture</a:t>
            </a:r>
          </a:p>
        </p:txBody>
      </p:sp>
      <p:pic>
        <p:nvPicPr>
          <p:cNvPr id="64" name="Google Shape;64;p14"/>
          <p:cNvPicPr preferRelativeResize="0"/>
          <p:nvPr/>
        </p:nvPicPr>
        <p:blipFill rotWithShape="1">
          <a:blip r:embed="rId5">
            <a:alphaModFix/>
          </a:blip>
          <a:srcRect l="1437" t="1109" r="2721" b="1576"/>
          <a:stretch/>
        </p:blipFill>
        <p:spPr>
          <a:xfrm>
            <a:off x="4020930" y="313100"/>
            <a:ext cx="4989149" cy="4384406"/>
          </a:xfrm>
          <a:prstGeom prst="rect">
            <a:avLst/>
          </a:prstGeom>
          <a:noFill/>
          <a:ln w="9525" cap="flat" cmpd="sng">
            <a:solidFill>
              <a:srgbClr val="000000"/>
            </a:solidFill>
            <a:prstDash val="solid"/>
            <a:round/>
            <a:headEnd type="none" w="sm" len="sm"/>
            <a:tailEnd type="none" w="sm" len="sm"/>
          </a:ln>
        </p:spPr>
      </p:pic>
      <p:pic>
        <p:nvPicPr>
          <p:cNvPr id="4" name="Slide 2">
            <a:hlinkClick r:id="" action="ppaction://media"/>
            <a:extLst>
              <a:ext uri="{FF2B5EF4-FFF2-40B4-BE49-F238E27FC236}">
                <a16:creationId xmlns:a16="http://schemas.microsoft.com/office/drawing/2014/main" id="{C66F9278-A9FC-49D5-8FAA-5C7FF7E728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solidFill>
                  <a:schemeClr val="bg1"/>
                </a:solidFill>
                <a:latin typeface="Montserrat SemiBold" panose="00000700000000000000" pitchFamily="2" charset="0"/>
              </a:rPr>
              <a:t>Derivation process</a:t>
            </a:r>
          </a:p>
        </p:txBody>
      </p:sp>
      <p:sp>
        <p:nvSpPr>
          <p:cNvPr id="70" name="Google Shape;70;p15"/>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285750" indent="-285750">
              <a:spcAft>
                <a:spcPts val="1200"/>
              </a:spcAft>
              <a:buClr>
                <a:schemeClr val="bg1"/>
              </a:buClr>
            </a:pPr>
            <a:r>
              <a:rPr lang="en-US">
                <a:solidFill>
                  <a:schemeClr val="bg1"/>
                </a:solidFill>
                <a:latin typeface="Montserrat SemiBold"/>
              </a:rPr>
              <a:t>Initial adversities</a:t>
            </a:r>
          </a:p>
          <a:p>
            <a:pPr marL="285750" indent="-285750">
              <a:spcAft>
                <a:spcPts val="1200"/>
              </a:spcAft>
              <a:buClr>
                <a:schemeClr val="bg1"/>
              </a:buClr>
            </a:pPr>
            <a:r>
              <a:rPr lang="en-US">
                <a:solidFill>
                  <a:schemeClr val="bg1"/>
                </a:solidFill>
                <a:latin typeface="Montserrat SemiBold"/>
              </a:rPr>
              <a:t>Provided readings and Apollo GitHub</a:t>
            </a:r>
          </a:p>
          <a:p>
            <a:pPr marL="742950" lvl="1" indent="-285750">
              <a:spcAft>
                <a:spcPts val="1200"/>
              </a:spcAft>
              <a:buClr>
                <a:schemeClr val="bg1"/>
              </a:buClr>
            </a:pPr>
            <a:r>
              <a:rPr lang="en-US" sz="1200" b="1">
                <a:solidFill>
                  <a:schemeClr val="bg1"/>
                </a:solidFill>
                <a:latin typeface="Montserrat SemiBold"/>
              </a:rPr>
              <a:t>THE FOLDER MONSTER!!!!!!!!</a:t>
            </a:r>
          </a:p>
          <a:p>
            <a:pPr marL="285750" indent="-285750">
              <a:spcAft>
                <a:spcPts val="1200"/>
              </a:spcAft>
              <a:buClr>
                <a:schemeClr val="bg1"/>
              </a:buClr>
            </a:pPr>
            <a:r>
              <a:rPr lang="en-US">
                <a:solidFill>
                  <a:schemeClr val="bg1"/>
                </a:solidFill>
                <a:latin typeface="Montserrat SemiBold"/>
              </a:rPr>
              <a:t>Important “module” folders &amp; architecture representations</a:t>
            </a:r>
          </a:p>
          <a:p>
            <a:pPr marL="285750" indent="-285750">
              <a:spcAft>
                <a:spcPts val="1200"/>
              </a:spcAft>
              <a:buClr>
                <a:schemeClr val="bg1"/>
              </a:buClr>
            </a:pPr>
            <a:r>
              <a:rPr lang="en-US">
                <a:solidFill>
                  <a:schemeClr val="bg1"/>
                </a:solidFill>
                <a:latin typeface="Montserrat SemiBold"/>
              </a:rPr>
              <a:t>Conceptual component diagram draft</a:t>
            </a:r>
          </a:p>
          <a:p>
            <a:pPr marL="285750" indent="-285750">
              <a:spcAft>
                <a:spcPts val="1200"/>
              </a:spcAft>
              <a:buClr>
                <a:schemeClr val="bg1"/>
              </a:buClr>
            </a:pPr>
            <a:r>
              <a:rPr lang="en-US">
                <a:solidFill>
                  <a:schemeClr val="bg1"/>
                </a:solidFill>
                <a:latin typeface="Montserrat SemiBold"/>
              </a:rPr>
              <a:t>Style decision </a:t>
            </a:r>
            <a:endParaRPr lang="en-US">
              <a:solidFill>
                <a:schemeClr val="bg1"/>
              </a:solidFill>
              <a:latin typeface="Montserrat SemiBold" panose="00000700000000000000" pitchFamily="2" charset="0"/>
            </a:endParaRPr>
          </a:p>
          <a:p>
            <a:pPr marL="742950" lvl="1" indent="-285750">
              <a:spcAft>
                <a:spcPts val="1200"/>
              </a:spcAft>
              <a:buClr>
                <a:schemeClr val="bg1"/>
              </a:buClr>
            </a:pPr>
            <a:r>
              <a:rPr lang="en-US" sz="1200" b="1">
                <a:solidFill>
                  <a:schemeClr val="bg1"/>
                </a:solidFill>
                <a:latin typeface="Montserrat SemiBold"/>
              </a:rPr>
              <a:t>Client-server, Layer, and Pipe-and-filter</a:t>
            </a:r>
          </a:p>
          <a:p>
            <a:pPr marL="285750" indent="-285750">
              <a:spcAft>
                <a:spcPts val="1200"/>
              </a:spcAft>
              <a:buClr>
                <a:schemeClr val="bg1"/>
              </a:buClr>
            </a:pPr>
            <a:r>
              <a:rPr lang="en-US" sz="1500">
                <a:solidFill>
                  <a:schemeClr val="bg1"/>
                </a:solidFill>
                <a:latin typeface="Montserrat SemiBold"/>
              </a:rPr>
              <a:t>Non-Functional Requirements</a:t>
            </a:r>
          </a:p>
          <a:p>
            <a:pPr marL="285750" indent="-285750">
              <a:spcAft>
                <a:spcPts val="1200"/>
              </a:spcAft>
              <a:buClr>
                <a:schemeClr val="bg1"/>
              </a:buClr>
            </a:pPr>
            <a:r>
              <a:rPr lang="en-US" sz="1500">
                <a:solidFill>
                  <a:schemeClr val="bg1"/>
                </a:solidFill>
                <a:latin typeface="Montserrat SemiBold"/>
              </a:rPr>
              <a:t>Tweaking the components diagram</a:t>
            </a:r>
          </a:p>
          <a:p>
            <a:pPr marL="0" indent="0">
              <a:spcAft>
                <a:spcPts val="1200"/>
              </a:spcAft>
              <a:buClr>
                <a:schemeClr val="bg1"/>
              </a:buClr>
              <a:buNone/>
            </a:pPr>
            <a:endParaRPr lang="en-US">
              <a:solidFill>
                <a:schemeClr val="bg1"/>
              </a:solidFill>
              <a:latin typeface="Montserrat SemiBold" panose="00000700000000000000" pitchFamily="2" charset="0"/>
            </a:endParaRPr>
          </a:p>
        </p:txBody>
      </p:sp>
      <p:pic>
        <p:nvPicPr>
          <p:cNvPr id="71" name="Google Shape;71;p15"/>
          <p:cNvPicPr preferRelativeResize="0"/>
          <p:nvPr/>
        </p:nvPicPr>
        <p:blipFill>
          <a:blip r:embed="rId5">
            <a:alphaModFix/>
          </a:blip>
          <a:stretch>
            <a:fillRect/>
          </a:stretch>
        </p:blipFill>
        <p:spPr>
          <a:xfrm>
            <a:off x="5923822" y="0"/>
            <a:ext cx="3543311" cy="2378765"/>
          </a:xfrm>
          <a:prstGeom prst="rect">
            <a:avLst/>
          </a:prstGeom>
          <a:noFill/>
          <a:ln>
            <a:noFill/>
          </a:ln>
        </p:spPr>
      </p:pic>
      <p:pic>
        <p:nvPicPr>
          <p:cNvPr id="5" name="Google Shape;64;p14">
            <a:extLst>
              <a:ext uri="{FF2B5EF4-FFF2-40B4-BE49-F238E27FC236}">
                <a16:creationId xmlns:a16="http://schemas.microsoft.com/office/drawing/2014/main" id="{170C10FE-E728-4DE3-AD4D-B2CAC0AD586E}"/>
              </a:ext>
            </a:extLst>
          </p:cNvPr>
          <p:cNvPicPr preferRelativeResize="0"/>
          <p:nvPr/>
        </p:nvPicPr>
        <p:blipFill rotWithShape="1">
          <a:blip r:embed="rId6">
            <a:alphaModFix/>
          </a:blip>
          <a:srcRect l="1437" t="1109" r="2721" b="1576"/>
          <a:stretch/>
        </p:blipFill>
        <p:spPr>
          <a:xfrm>
            <a:off x="6256771" y="2614865"/>
            <a:ext cx="2877411" cy="2528635"/>
          </a:xfrm>
          <a:prstGeom prst="rect">
            <a:avLst/>
          </a:prstGeom>
          <a:noFill/>
          <a:ln w="9525" cap="flat" cmpd="sng">
            <a:solidFill>
              <a:srgbClr val="000000"/>
            </a:solidFill>
            <a:prstDash val="solid"/>
            <a:round/>
            <a:headEnd type="none" w="sm" len="sm"/>
            <a:tailEnd type="none" w="sm" len="sm"/>
          </a:ln>
        </p:spPr>
      </p:pic>
      <p:pic>
        <p:nvPicPr>
          <p:cNvPr id="3" name="Recorded Sound">
            <a:hlinkClick r:id="" action="ppaction://media"/>
            <a:extLst>
              <a:ext uri="{FF2B5EF4-FFF2-40B4-BE49-F238E27FC236}">
                <a16:creationId xmlns:a16="http://schemas.microsoft.com/office/drawing/2014/main" id="{DCAB2292-FD42-42C4-852A-E10362102E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solidFill>
                  <a:schemeClr val="bg1"/>
                </a:solidFill>
                <a:latin typeface="Montserrat SemiBold" panose="00000700000000000000" pitchFamily="2" charset="0"/>
              </a:rPr>
              <a:t>Non-Functional Requirements</a:t>
            </a:r>
          </a:p>
        </p:txBody>
      </p:sp>
      <p:sp>
        <p:nvSpPr>
          <p:cNvPr id="77" name="Google Shape;77;p1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indent="0" algn="ctr">
              <a:spcAft>
                <a:spcPts val="1200"/>
              </a:spcAft>
              <a:buClr>
                <a:schemeClr val="bg1"/>
              </a:buClr>
              <a:buNone/>
            </a:pPr>
            <a:r>
              <a:rPr lang="en-US">
                <a:solidFill>
                  <a:schemeClr val="bg1"/>
                </a:solidFill>
                <a:latin typeface="Montserrat SemiBold" panose="00000700000000000000" pitchFamily="2" charset="0"/>
              </a:rPr>
              <a:t>Reliability</a:t>
            </a:r>
          </a:p>
          <a:p>
            <a:pPr marL="0" indent="0" algn="ctr">
              <a:spcAft>
                <a:spcPts val="1200"/>
              </a:spcAft>
              <a:buClr>
                <a:schemeClr val="bg1"/>
              </a:buClr>
              <a:buNone/>
            </a:pPr>
            <a:r>
              <a:rPr lang="en-US">
                <a:solidFill>
                  <a:schemeClr val="bg1"/>
                </a:solidFill>
                <a:latin typeface="Montserrat SemiBold" panose="00000700000000000000" pitchFamily="2" charset="0"/>
              </a:rPr>
              <a:t>Availability</a:t>
            </a:r>
          </a:p>
          <a:p>
            <a:pPr marL="0" indent="0" algn="ctr">
              <a:spcAft>
                <a:spcPts val="1200"/>
              </a:spcAft>
              <a:buClr>
                <a:schemeClr val="bg1"/>
              </a:buClr>
              <a:buNone/>
            </a:pPr>
            <a:r>
              <a:rPr lang="en-US">
                <a:solidFill>
                  <a:schemeClr val="bg1"/>
                </a:solidFill>
                <a:latin typeface="Montserrat SemiBold" panose="00000700000000000000" pitchFamily="2" charset="0"/>
              </a:rPr>
              <a:t>Portability</a:t>
            </a:r>
          </a:p>
          <a:p>
            <a:pPr marL="0" indent="0" algn="ctr">
              <a:spcAft>
                <a:spcPts val="1200"/>
              </a:spcAft>
              <a:buClr>
                <a:schemeClr val="bg1"/>
              </a:buClr>
              <a:buNone/>
            </a:pPr>
            <a:r>
              <a:rPr lang="en-US">
                <a:solidFill>
                  <a:schemeClr val="bg1"/>
                </a:solidFill>
                <a:latin typeface="Montserrat SemiBold" panose="00000700000000000000" pitchFamily="2" charset="0"/>
              </a:rPr>
              <a:t>Scalability</a:t>
            </a:r>
          </a:p>
          <a:p>
            <a:pPr marL="0" indent="0" algn="ctr">
              <a:spcAft>
                <a:spcPts val="1200"/>
              </a:spcAft>
              <a:buClr>
                <a:schemeClr val="bg1"/>
              </a:buClr>
              <a:buNone/>
            </a:pPr>
            <a:r>
              <a:rPr lang="en-US">
                <a:solidFill>
                  <a:schemeClr val="bg1"/>
                </a:solidFill>
                <a:latin typeface="Montserrat SemiBold" panose="00000700000000000000" pitchFamily="2" charset="0"/>
              </a:rPr>
              <a:t>Performance</a:t>
            </a:r>
          </a:p>
          <a:p>
            <a:pPr marL="0" indent="0" algn="ctr">
              <a:spcAft>
                <a:spcPts val="1200"/>
              </a:spcAft>
              <a:buClr>
                <a:schemeClr val="bg1"/>
              </a:buClr>
              <a:buNone/>
            </a:pPr>
            <a:r>
              <a:rPr lang="en-US">
                <a:solidFill>
                  <a:schemeClr val="bg1"/>
                </a:solidFill>
                <a:latin typeface="Montserrat SemiBold" panose="00000700000000000000" pitchFamily="2" charset="0"/>
              </a:rPr>
              <a:t>Modifiability</a:t>
            </a:r>
          </a:p>
          <a:p>
            <a:pPr marL="0" indent="0" algn="ctr">
              <a:spcAft>
                <a:spcPts val="1200"/>
              </a:spcAft>
              <a:buClr>
                <a:schemeClr val="bg1"/>
              </a:buClr>
              <a:buNone/>
            </a:pPr>
            <a:r>
              <a:rPr lang="en-US">
                <a:solidFill>
                  <a:schemeClr val="bg1"/>
                </a:solidFill>
                <a:latin typeface="Montserrat SemiBold" panose="00000700000000000000" pitchFamily="2" charset="0"/>
              </a:rPr>
              <a:t>Security</a:t>
            </a:r>
          </a:p>
        </p:txBody>
      </p:sp>
      <p:pic>
        <p:nvPicPr>
          <p:cNvPr id="4" name="slide 4">
            <a:hlinkClick r:id="" action="ppaction://media"/>
            <a:extLst>
              <a:ext uri="{FF2B5EF4-FFF2-40B4-BE49-F238E27FC236}">
                <a16:creationId xmlns:a16="http://schemas.microsoft.com/office/drawing/2014/main" id="{66C29FBC-6D99-4066-A5F6-4FBD964FE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bg1"/>
                </a:solidFill>
                <a:latin typeface="Montserrat SemiBold" panose="00000700000000000000" pitchFamily="2" charset="0"/>
              </a:rPr>
              <a:t>Architecture styles</a:t>
            </a:r>
            <a:endParaRPr>
              <a:solidFill>
                <a:schemeClr val="bg1"/>
              </a:solidFill>
              <a:latin typeface="Montserrat SemiBold" panose="00000700000000000000" pitchFamily="2" charset="0"/>
            </a:endParaRPr>
          </a:p>
        </p:txBody>
      </p:sp>
      <p:sp>
        <p:nvSpPr>
          <p:cNvPr id="83" name="Google Shape;83;p17"/>
          <p:cNvSpPr txBox="1">
            <a:spLocks noGrp="1"/>
          </p:cNvSpPr>
          <p:nvPr>
            <p:ph type="body" idx="1"/>
          </p:nvPr>
        </p:nvSpPr>
        <p:spPr>
          <a:prstGeom prst="rect">
            <a:avLst/>
          </a:prstGeom>
        </p:spPr>
        <p:txBody>
          <a:bodyPr spcFirstLastPara="1" wrap="square" lIns="91425" tIns="91425" rIns="91425" bIns="91425" anchor="t" anchorCtr="0">
            <a:normAutofit/>
          </a:bodyPr>
          <a:lstStyle/>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Layered style</a:t>
            </a:r>
            <a:endParaRPr lang="en-US">
              <a:solidFill>
                <a:schemeClr val="bg1"/>
              </a:solidFill>
              <a:latin typeface="Montserrat SemiBold" panose="00000700000000000000" pitchFamily="2" charset="0"/>
            </a:endParaRPr>
          </a:p>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Client-server style</a:t>
            </a:r>
            <a:endParaRPr lang="en-US">
              <a:solidFill>
                <a:schemeClr val="bg1"/>
              </a:solidFill>
              <a:latin typeface="Montserrat SemiBold" panose="00000700000000000000" pitchFamily="2" charset="0"/>
            </a:endParaRPr>
          </a:p>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Pipe &amp; Filter style</a:t>
            </a:r>
            <a:endParaRPr lang="en-US">
              <a:solidFill>
                <a:schemeClr val="bg1"/>
              </a:solidFill>
              <a:latin typeface="Montserrat SemiBold" panose="00000700000000000000" pitchFamily="2" charset="0"/>
            </a:endParaRPr>
          </a:p>
          <a:p>
            <a:pPr marL="342900" lvl="0" algn="l" rtl="0">
              <a:lnSpc>
                <a:spcPct val="200000"/>
              </a:lnSpc>
              <a:spcBef>
                <a:spcPts val="1200"/>
              </a:spcBef>
              <a:spcAft>
                <a:spcPts val="1200"/>
              </a:spcAft>
              <a:buFont typeface="+mj-lt"/>
              <a:buAutoNum type="arabicPeriod"/>
            </a:pPr>
            <a:endParaRPr>
              <a:solidFill>
                <a:schemeClr val="bg1"/>
              </a:solidFill>
              <a:latin typeface="Montserrat SemiBold" panose="00000700000000000000" pitchFamily="2" charset="0"/>
            </a:endParaRPr>
          </a:p>
        </p:txBody>
      </p:sp>
      <p:pic>
        <p:nvPicPr>
          <p:cNvPr id="2" name="Recorded Sound">
            <a:hlinkClick r:id="" action="ppaction://media"/>
            <a:extLst>
              <a:ext uri="{FF2B5EF4-FFF2-40B4-BE49-F238E27FC236}">
                <a16:creationId xmlns:a16="http://schemas.microsoft.com/office/drawing/2014/main" id="{588266E7-FA35-4133-BC29-270E3547B1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bg1"/>
                </a:solidFill>
                <a:latin typeface="Montserrat SemiBold" panose="00000700000000000000" pitchFamily="2" charset="0"/>
              </a:rPr>
              <a:t>Layered style</a:t>
            </a:r>
            <a:endParaRPr>
              <a:solidFill>
                <a:schemeClr val="bg1"/>
              </a:solidFill>
              <a:latin typeface="Montserrat SemiBold" panose="00000700000000000000" pitchFamily="2" charset="0"/>
            </a:endParaRPr>
          </a:p>
          <a:p>
            <a:pPr marL="0" lvl="0" indent="0" algn="l" rtl="0">
              <a:spcBef>
                <a:spcPts val="0"/>
              </a:spcBef>
              <a:spcAft>
                <a:spcPts val="0"/>
              </a:spcAft>
              <a:buClr>
                <a:schemeClr val="dk1"/>
              </a:buClr>
              <a:buSzPct val="39285"/>
              <a:buFont typeface="Arial"/>
              <a:buNone/>
            </a:pPr>
            <a:endParaRPr>
              <a:solidFill>
                <a:schemeClr val="bg1"/>
              </a:solidFill>
              <a:latin typeface="Montserrat SemiBold" panose="00000700000000000000" pitchFamily="2" charset="0"/>
            </a:endParaRPr>
          </a:p>
          <a:p>
            <a:pPr marL="0" lvl="0" indent="0" algn="l" rtl="0">
              <a:spcBef>
                <a:spcPts val="0"/>
              </a:spcBef>
              <a:spcAft>
                <a:spcPts val="0"/>
              </a:spcAft>
              <a:buNone/>
            </a:pPr>
            <a:endParaRPr>
              <a:solidFill>
                <a:schemeClr val="bg1"/>
              </a:solidFill>
              <a:latin typeface="Montserrat SemiBold" panose="00000700000000000000" pitchFamily="2" charset="0"/>
            </a:endParaRPr>
          </a:p>
        </p:txBody>
      </p:sp>
      <p:sp>
        <p:nvSpPr>
          <p:cNvPr id="89" name="Google Shape;89;p18"/>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285750" indent="-285750">
              <a:spcAft>
                <a:spcPts val="1200"/>
              </a:spcAft>
              <a:buClr>
                <a:schemeClr val="bg1"/>
              </a:buClr>
            </a:pPr>
            <a:r>
              <a:rPr lang="en-CA">
                <a:solidFill>
                  <a:schemeClr val="bg1"/>
                </a:solidFill>
                <a:latin typeface="Montserrat SemiBold" panose="00000700000000000000" pitchFamily="2" charset="0"/>
              </a:rPr>
              <a:t>Network &amp; Apollo Cyber RT</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Cloud Tier</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Software Tier</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Hardware Tier</a:t>
            </a:r>
          </a:p>
          <a:p>
            <a:pPr marL="285750" indent="-285750">
              <a:spcAft>
                <a:spcPts val="1200"/>
              </a:spcAft>
              <a:buClr>
                <a:schemeClr val="bg1"/>
              </a:buClr>
            </a:pPr>
            <a:r>
              <a:rPr lang="en-CA">
                <a:solidFill>
                  <a:schemeClr val="bg1"/>
                </a:solidFill>
                <a:latin typeface="Montserrat SemiBold" panose="00000700000000000000" pitchFamily="2" charset="0"/>
              </a:rPr>
              <a:t>Benefits </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Easy distinction</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Reusability</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Chain improvements</a:t>
            </a:r>
          </a:p>
          <a:p>
            <a:pPr marL="285750" indent="-285750">
              <a:spcAft>
                <a:spcPts val="1200"/>
              </a:spcAft>
              <a:buClr>
                <a:schemeClr val="bg1"/>
              </a:buClr>
              <a:buFontTx/>
              <a:buChar char="-"/>
            </a:pPr>
            <a:endParaRPr lang="en-CA">
              <a:solidFill>
                <a:schemeClr val="bg1"/>
              </a:solidFill>
              <a:latin typeface="Montserrat SemiBold" panose="00000700000000000000" pitchFamily="2" charset="0"/>
            </a:endParaRPr>
          </a:p>
        </p:txBody>
      </p:sp>
      <p:pic>
        <p:nvPicPr>
          <p:cNvPr id="9" name="Picture 8" descr="Diagram&#10;&#10;Description automatically generated">
            <a:extLst>
              <a:ext uri="{FF2B5EF4-FFF2-40B4-BE49-F238E27FC236}">
                <a16:creationId xmlns:a16="http://schemas.microsoft.com/office/drawing/2014/main" id="{CFFA280D-79EE-4E3F-BBF8-6CD5D71A386D}"/>
              </a:ext>
            </a:extLst>
          </p:cNvPr>
          <p:cNvPicPr>
            <a:picLocks noChangeAspect="1"/>
          </p:cNvPicPr>
          <p:nvPr/>
        </p:nvPicPr>
        <p:blipFill>
          <a:blip r:embed="rId5"/>
          <a:stretch>
            <a:fillRect/>
          </a:stretch>
        </p:blipFill>
        <p:spPr>
          <a:xfrm>
            <a:off x="5460240" y="1374861"/>
            <a:ext cx="3372060" cy="2971628"/>
          </a:xfrm>
          <a:prstGeom prst="rect">
            <a:avLst/>
          </a:prstGeom>
        </p:spPr>
      </p:pic>
      <p:pic>
        <p:nvPicPr>
          <p:cNvPr id="2" name="Recorded Sound">
            <a:hlinkClick r:id="" action="ppaction://media"/>
            <a:extLst>
              <a:ext uri="{FF2B5EF4-FFF2-40B4-BE49-F238E27FC236}">
                <a16:creationId xmlns:a16="http://schemas.microsoft.com/office/drawing/2014/main" id="{6A1E23A5-BE66-46BC-A370-80570F5893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0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bg1"/>
                </a:solidFill>
                <a:latin typeface="Montserrat SemiBold" panose="00000700000000000000" pitchFamily="2" charset="0"/>
              </a:rPr>
              <a:t>Client-server style</a:t>
            </a:r>
            <a:endParaRPr>
              <a:solidFill>
                <a:schemeClr val="bg1"/>
              </a:solidFill>
              <a:latin typeface="Montserrat SemiBold" panose="00000700000000000000" pitchFamily="2" charset="0"/>
            </a:endParaRPr>
          </a:p>
        </p:txBody>
      </p:sp>
      <p:sp>
        <p:nvSpPr>
          <p:cNvPr id="95" name="Google Shape;95;p19"/>
          <p:cNvSpPr txBox="1">
            <a:spLocks noGrp="1"/>
          </p:cNvSpPr>
          <p:nvPr>
            <p:ph type="body" idx="1"/>
          </p:nvPr>
        </p:nvSpPr>
        <p:spPr>
          <a:xfrm>
            <a:off x="311700" y="1152475"/>
            <a:ext cx="4332018" cy="3416400"/>
          </a:xfrm>
          <a:prstGeom prst="rect">
            <a:avLst/>
          </a:prstGeom>
        </p:spPr>
        <p:txBody>
          <a:bodyPr spcFirstLastPara="1" wrap="square" lIns="91425" tIns="91425" rIns="91425" bIns="91425" anchor="t" anchorCtr="0">
            <a:normAutofit/>
          </a:bodyPr>
          <a:lstStyle/>
          <a:p>
            <a:pPr marL="285750" indent="-285750">
              <a:spcAft>
                <a:spcPts val="1200"/>
              </a:spcAft>
              <a:buClr>
                <a:schemeClr val="bg1"/>
              </a:buClr>
            </a:pPr>
            <a:r>
              <a:rPr lang="en-US">
                <a:solidFill>
                  <a:schemeClr val="bg1"/>
                </a:solidFill>
                <a:latin typeface="Montserrat SemiBold" panose="00000700000000000000" pitchFamily="2" charset="0"/>
              </a:rPr>
              <a:t>Cloud </a:t>
            </a:r>
            <a:r>
              <a:rPr lang="en-US">
                <a:solidFill>
                  <a:schemeClr val="bg1"/>
                </a:solidFill>
                <a:latin typeface="Montserrat SemiBold" panose="00000700000000000000" pitchFamily="2" charset="0"/>
                <a:sym typeface="Wingdings" panose="05000000000000000000" pitchFamily="2" charset="2"/>
              </a:rPr>
              <a:t> Software tier</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Distributing data across components</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Benefits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panose="00000700000000000000" pitchFamily="2" charset="0"/>
                <a:sym typeface="Wingdings" panose="05000000000000000000" pitchFamily="2" charset="2"/>
              </a:rPr>
              <a:t>Reliability, scalability</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Constraints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panose="00000700000000000000" pitchFamily="2" charset="0"/>
                <a:sym typeface="Wingdings" panose="05000000000000000000" pitchFamily="2" charset="2"/>
              </a:rPr>
              <a:t>Performance, availability</a:t>
            </a:r>
          </a:p>
        </p:txBody>
      </p:sp>
      <p:pic>
        <p:nvPicPr>
          <p:cNvPr id="3" name="Picture 2">
            <a:extLst>
              <a:ext uri="{FF2B5EF4-FFF2-40B4-BE49-F238E27FC236}">
                <a16:creationId xmlns:a16="http://schemas.microsoft.com/office/drawing/2014/main" id="{53A97453-2F19-491B-AE12-016434F740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845" b="97840" l="7551" r="92357">
                        <a14:foregroundMark x1="20626" y1="23761" x2="20994" y2="19949"/>
                        <a14:foregroundMark x1="15101" y1="25286" x2="24309" y2="25540"/>
                        <a14:foregroundMark x1="42726" y1="22745" x2="51381" y2="27827"/>
                        <a14:foregroundMark x1="75414" y1="20966" x2="86188" y2="26684"/>
                        <a14:foregroundMark x1="86188" y1="26684" x2="84530" y2="27192"/>
                        <a14:foregroundMark x1="19061" y1="34307" x2="19061" y2="34307"/>
                        <a14:foregroundMark x1="8287" y1="53494" x2="8287" y2="53494"/>
                        <a14:foregroundMark x1="76888" y1="34943" x2="76888" y2="34943"/>
                        <a14:foregroundMark x1="76703" y1="37357" x2="76703" y2="37357"/>
                        <a14:foregroundMark x1="42357" y1="37103" x2="42357" y2="37103"/>
                        <a14:foregroundMark x1="20074" y1="94663" x2="20074" y2="94663"/>
                        <a14:foregroundMark x1="15930" y1="92376" x2="15746" y2="92376"/>
                        <a14:foregroundMark x1="15654" y1="92376" x2="15654" y2="92376"/>
                        <a14:foregroundMark x1="52210" y1="93520" x2="52210" y2="93520"/>
                        <a14:foregroundMark x1="52118" y1="93393" x2="52118" y2="93393"/>
                        <a14:foregroundMark x1="51473" y1="95553" x2="51473" y2="95553"/>
                        <a14:foregroundMark x1="17956" y1="97205" x2="17956" y2="97205"/>
                        <a14:foregroundMark x1="50184" y1="97840" x2="50184" y2="97840"/>
                        <a14:foregroundMark x1="92449" y1="90597" x2="92449" y2="90597"/>
                        <a14:foregroundMark x1="7551" y1="90470" x2="7551" y2="90470"/>
                        <a14:foregroundMark x1="19153" y1="71283" x2="19153" y2="71283"/>
                        <a14:foregroundMark x1="51289" y1="71283" x2="51289" y2="71283"/>
                        <a14:foregroundMark x1="80571" y1="71283" x2="80571" y2="71283"/>
                        <a14:foregroundMark x1="81031" y1="97840" x2="81031" y2="97840"/>
                        <a14:backgroundMark x1="57274" y1="26048" x2="60037" y2="29733"/>
                        <a14:backgroundMark x1="59669" y1="26938" x2="60958" y2="27192"/>
                        <a14:backgroundMark x1="60958" y1="26811" x2="62155" y2="26684"/>
                        <a14:backgroundMark x1="61694" y1="27319" x2="61786" y2="27319"/>
                        <a14:backgroundMark x1="63168" y1="27573" x2="62431" y2="27446"/>
                        <a14:backgroundMark x1="63260" y1="27446" x2="63260" y2="27446"/>
                        <a14:backgroundMark x1="63352" y1="27446" x2="62615" y2="27446"/>
                        <a14:backgroundMark x1="62431" y1="27446" x2="62431" y2="27446"/>
                        <a14:backgroundMark x1="62431" y1="27065" x2="61694" y2="27319"/>
                        <a14:backgroundMark x1="62063" y1="27065" x2="62431" y2="27827"/>
                        <a14:backgroundMark x1="62063" y1="26684" x2="62339" y2="27827"/>
                        <a14:backgroundMark x1="59392" y1="26684" x2="63904" y2="29098"/>
                        <a14:backgroundMark x1="18692" y1="33672" x2="18232" y2="33926"/>
                        <a14:backgroundMark x1="24770" y1="6861" x2="24401" y2="5972"/>
                        <a14:backgroundMark x1="22376" y1="8005" x2="24125" y2="7116"/>
                      </a14:backgroundRemoval>
                    </a14:imgEffect>
                  </a14:imgLayer>
                </a14:imgProps>
              </a:ext>
            </a:extLst>
          </a:blip>
          <a:stretch>
            <a:fillRect/>
          </a:stretch>
        </p:blipFill>
        <p:spPr>
          <a:xfrm>
            <a:off x="4572000" y="445025"/>
            <a:ext cx="4548904" cy="3296490"/>
          </a:xfrm>
          <a:prstGeom prst="rect">
            <a:avLst/>
          </a:prstGeom>
        </p:spPr>
      </p:pic>
      <p:pic>
        <p:nvPicPr>
          <p:cNvPr id="4" name="slide 7">
            <a:hlinkClick r:id="" action="ppaction://media"/>
            <a:extLst>
              <a:ext uri="{FF2B5EF4-FFF2-40B4-BE49-F238E27FC236}">
                <a16:creationId xmlns:a16="http://schemas.microsoft.com/office/drawing/2014/main" id="{89B1BFE7-6C91-4515-B0BA-56339F8E48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00" y="458165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olidFill>
                  <a:schemeClr val="bg1"/>
                </a:solidFill>
                <a:latin typeface="Montserrat SemiBold" panose="00000700000000000000" pitchFamily="2" charset="0"/>
              </a:rPr>
              <a:t>Pipe &amp; Filter style</a:t>
            </a:r>
          </a:p>
        </p:txBody>
      </p:sp>
      <p:sp>
        <p:nvSpPr>
          <p:cNvPr id="101" name="Google Shape;101;p20"/>
          <p:cNvSpPr txBox="1">
            <a:spLocks noGrp="1"/>
          </p:cNvSpPr>
          <p:nvPr>
            <p:ph type="body" idx="1"/>
          </p:nvPr>
        </p:nvSpPr>
        <p:spPr>
          <a:xfrm>
            <a:off x="311700" y="1152475"/>
            <a:ext cx="8520600" cy="3696758"/>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buClr>
                <a:schemeClr val="bg1"/>
              </a:buClr>
            </a:pPr>
            <a:r>
              <a:rPr lang="en-US">
                <a:solidFill>
                  <a:schemeClr val="bg1"/>
                </a:solidFill>
                <a:latin typeface="Montserrat SemiBold"/>
              </a:rPr>
              <a:t>Major Components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Perception</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Prediction</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Planning</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Control</a:t>
            </a:r>
          </a:p>
          <a:p>
            <a:pPr marL="285750" indent="-285750">
              <a:lnSpc>
                <a:spcPct val="114999"/>
              </a:lnSpc>
              <a:spcAft>
                <a:spcPts val="1200"/>
              </a:spcAft>
              <a:buClr>
                <a:srgbClr val="FFFFFF"/>
              </a:buClr>
              <a:buSzPct val="100000"/>
            </a:pPr>
            <a:r>
              <a:rPr lang="en-US">
                <a:solidFill>
                  <a:schemeClr val="bg1"/>
                </a:solidFill>
                <a:latin typeface="Montserrat SemiBold"/>
              </a:rPr>
              <a:t>Localization</a:t>
            </a:r>
            <a:endParaRPr lang="en-US">
              <a:solidFill>
                <a:schemeClr val="bg1"/>
              </a:solidFill>
            </a:endParaRPr>
          </a:p>
          <a:p>
            <a:pPr marL="285750" indent="-285750">
              <a:lnSpc>
                <a:spcPct val="114999"/>
              </a:lnSpc>
              <a:spcAft>
                <a:spcPts val="1200"/>
              </a:spcAft>
              <a:buClr>
                <a:srgbClr val="FFFFFF"/>
              </a:buClr>
              <a:buSzPct val="100000"/>
            </a:pPr>
            <a:r>
              <a:rPr lang="en-US">
                <a:solidFill>
                  <a:schemeClr val="bg1"/>
                </a:solidFill>
                <a:latin typeface="Montserrat SemiBold"/>
              </a:rPr>
              <a:t>Benefits</a:t>
            </a:r>
          </a:p>
          <a:p>
            <a:pPr marL="742950" lvl="1" indent="-285750">
              <a:lnSpc>
                <a:spcPct val="114999"/>
              </a:lnSpc>
              <a:spcAft>
                <a:spcPts val="1200"/>
              </a:spcAft>
              <a:buClr>
                <a:srgbClr val="FFFFFF"/>
              </a:buClr>
              <a:buSzPct val="100000"/>
              <a:buFont typeface="Wingdings"/>
              <a:buChar char="Ø"/>
            </a:pPr>
            <a:r>
              <a:rPr lang="en-US">
                <a:solidFill>
                  <a:schemeClr val="bg1"/>
                </a:solidFill>
                <a:latin typeface="Montserrat SemiBold"/>
              </a:rPr>
              <a:t>Reusability</a:t>
            </a:r>
          </a:p>
          <a:p>
            <a:pPr marL="742950" lvl="1" indent="-285750">
              <a:lnSpc>
                <a:spcPct val="114999"/>
              </a:lnSpc>
              <a:spcAft>
                <a:spcPts val="1200"/>
              </a:spcAft>
              <a:buClr>
                <a:srgbClr val="FFFFFF"/>
              </a:buClr>
              <a:buSzPct val="100000"/>
              <a:buFont typeface="Wingdings"/>
              <a:buChar char="Ø"/>
            </a:pPr>
            <a:r>
              <a:rPr lang="en-US">
                <a:solidFill>
                  <a:schemeClr val="bg1"/>
                </a:solidFill>
                <a:latin typeface="Montserrat SemiBold"/>
              </a:rPr>
              <a:t>Ease of maintainability</a:t>
            </a:r>
          </a:p>
          <a:p>
            <a:pPr marL="285750" lvl="0" indent="-285750" algn="l" rtl="0">
              <a:spcBef>
                <a:spcPts val="0"/>
              </a:spcBef>
              <a:spcAft>
                <a:spcPts val="1200"/>
              </a:spcAft>
              <a:buClr>
                <a:schemeClr val="bg1"/>
              </a:buClr>
              <a:buSzPct val="100000"/>
            </a:pPr>
            <a:endParaRPr lang="en-US">
              <a:solidFill>
                <a:schemeClr val="bg1"/>
              </a:solidFill>
              <a:latin typeface="Montserrat SemiBold" panose="00000700000000000000" pitchFamily="2" charset="0"/>
            </a:endParaRPr>
          </a:p>
          <a:p>
            <a:pPr marL="285750" indent="-285750">
              <a:spcAft>
                <a:spcPts val="1200"/>
              </a:spcAft>
              <a:buClr>
                <a:schemeClr val="bg1"/>
              </a:buClr>
              <a:buFont typeface="Arial" panose="020B0604020202020204" pitchFamily="34" charset="0"/>
              <a:buChar char="•"/>
            </a:pPr>
            <a:endParaRPr lang="en-US">
              <a:solidFill>
                <a:schemeClr val="bg1"/>
              </a:solidFill>
              <a:latin typeface="Montserrat SemiBold" panose="00000700000000000000" pitchFamily="2" charset="0"/>
            </a:endParaRPr>
          </a:p>
        </p:txBody>
      </p:sp>
      <p:pic>
        <p:nvPicPr>
          <p:cNvPr id="12" name="Picture 11" descr="A screenshot of a computer&#10;&#10;Description automatically generated with low confidence">
            <a:extLst>
              <a:ext uri="{FF2B5EF4-FFF2-40B4-BE49-F238E27FC236}">
                <a16:creationId xmlns:a16="http://schemas.microsoft.com/office/drawing/2014/main" id="{B7018888-28AD-4A07-AAF0-6975B1B9CA74}"/>
              </a:ext>
            </a:extLst>
          </p:cNvPr>
          <p:cNvPicPr>
            <a:picLocks noChangeAspect="1"/>
          </p:cNvPicPr>
          <p:nvPr/>
        </p:nvPicPr>
        <p:blipFill>
          <a:blip r:embed="rId5"/>
          <a:stretch>
            <a:fillRect/>
          </a:stretch>
        </p:blipFill>
        <p:spPr>
          <a:xfrm>
            <a:off x="3859161" y="1391114"/>
            <a:ext cx="4877954" cy="2939122"/>
          </a:xfrm>
          <a:prstGeom prst="rect">
            <a:avLst/>
          </a:prstGeom>
        </p:spPr>
      </p:pic>
      <p:pic>
        <p:nvPicPr>
          <p:cNvPr id="2" name="slide 8">
            <a:hlinkClick r:id="" action="ppaction://media"/>
            <a:extLst>
              <a:ext uri="{FF2B5EF4-FFF2-40B4-BE49-F238E27FC236}">
                <a16:creationId xmlns:a16="http://schemas.microsoft.com/office/drawing/2014/main" id="{456ECE06-A94C-4A5A-8F3C-3662D8932B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26" y="458086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1040</Words>
  <Application>Microsoft Office PowerPoint</Application>
  <PresentationFormat>On-screen Show (16:9)</PresentationFormat>
  <Paragraphs>123</Paragraphs>
  <Slides>13</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Montserrat SemiBold</vt:lpstr>
      <vt:lpstr>Wingdings</vt:lpstr>
      <vt:lpstr>Simple Light</vt:lpstr>
      <vt:lpstr>Video URL</vt:lpstr>
      <vt:lpstr>Artemis</vt:lpstr>
      <vt:lpstr>Conceptual Architecture</vt:lpstr>
      <vt:lpstr>Derivation process</vt:lpstr>
      <vt:lpstr>Non-Functional Requirements</vt:lpstr>
      <vt:lpstr>Architecture styles</vt:lpstr>
      <vt:lpstr>Layered style  </vt:lpstr>
      <vt:lpstr>Client-server style</vt:lpstr>
      <vt:lpstr>Pipe &amp; Filter style</vt:lpstr>
      <vt:lpstr>Use cases</vt:lpstr>
      <vt:lpstr>Use cases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Artemis</dc:title>
  <dc:creator>D3NT</dc:creator>
  <cp:lastModifiedBy>Jake Halay</cp:lastModifiedBy>
  <cp:revision>3</cp:revision>
  <dcterms:modified xsi:type="dcterms:W3CDTF">2022-02-22T21:47:41Z</dcterms:modified>
</cp:coreProperties>
</file>